
<file path=[Content_Types].xml><?xml version="1.0" encoding="utf-8"?>
<Types xmlns="http://schemas.openxmlformats.org/package/2006/content-types">
  <Default Extension="bmp" ContentType="image/bmp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80" r:id="rId1"/>
  </p:sldMasterIdLst>
  <p:sldIdLst>
    <p:sldId id="256" r:id="rId2"/>
    <p:sldId id="261" r:id="rId3"/>
    <p:sldId id="262" r:id="rId4"/>
    <p:sldId id="257" r:id="rId5"/>
    <p:sldId id="263" r:id="rId6"/>
    <p:sldId id="258" r:id="rId7"/>
    <p:sldId id="260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igitte Simmatis" initials="BS" lastIdx="1" clrIdx="0">
    <p:extLst>
      <p:ext uri="{19B8F6BF-5375-455C-9EA6-DF929625EA0E}">
        <p15:presenceInfo xmlns:p15="http://schemas.microsoft.com/office/powerpoint/2012/main" userId="40ebc545fc04a63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B8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9" d="100"/>
          <a:sy n="69" d="100"/>
        </p:scale>
        <p:origin x="48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3794760" y="1274764"/>
            <a:ext cx="1554480" cy="64008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635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3886200" y="1274765"/>
            <a:ext cx="1371600" cy="548640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1281" y="2091263"/>
            <a:ext cx="6801440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kumimoji="0" lang="en-US" sz="6200" b="0" i="0" u="none" strike="noStrike" kern="1200" cap="all" spc="-100" normalizeH="0" baseline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575" y="4682062"/>
            <a:ext cx="6803136" cy="50292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400" spc="8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14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  <a:lvl6pPr marL="2286000" indent="0" algn="ctr">
              <a:buNone/>
              <a:defRPr sz="1400"/>
            </a:lvl6pPr>
            <a:lvl7pPr marL="2743200" indent="0" algn="ctr">
              <a:buNone/>
              <a:defRPr sz="1400"/>
            </a:lvl7pPr>
            <a:lvl8pPr marL="3200400" indent="0" algn="ctr">
              <a:buNone/>
              <a:defRPr sz="1400"/>
            </a:lvl8pPr>
            <a:lvl9pPr marL="3657600" indent="0" algn="ctr">
              <a:buNone/>
              <a:defRPr sz="1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3931920" y="1334222"/>
            <a:ext cx="1280160" cy="457200"/>
          </a:xfrm>
        </p:spPr>
        <p:txBody>
          <a:bodyPr/>
          <a:lstStyle>
            <a:lvl1pPr algn="ctr">
              <a:defRPr sz="11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03FCE02C-6EC6-4E09-BC2C-9FDED4DE236E}" type="datetimeFigureOut">
              <a:rPr lang="en-US" smtClean="0"/>
              <a:t>9/22/2016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104936" y="5211060"/>
            <a:ext cx="4429125" cy="228600"/>
          </a:xfrm>
        </p:spPr>
        <p:txBody>
          <a:bodyPr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6455190" y="5212080"/>
            <a:ext cx="1583911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955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F36E1-9596-4E98-8786-4A17C5D29C65}" type="datetimeFigureOut">
              <a:rPr lang="en-US" smtClean="0"/>
              <a:pPr/>
              <a:t>9/22/2016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227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3794760" y="1274764"/>
            <a:ext cx="1554480" cy="64008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635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3886200" y="1274765"/>
            <a:ext cx="1371600" cy="548640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717" y="2094309"/>
            <a:ext cx="6803136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kumimoji="0" lang="en-US" sz="6200" b="0" i="0" u="none" strike="noStrike" kern="1200" cap="all" spc="-100" normalizeH="0" baseline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2718" y="4682062"/>
            <a:ext cx="6803136" cy="50292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31920" y="1332914"/>
            <a:ext cx="1280160" cy="457200"/>
          </a:xfrm>
        </p:spPr>
        <p:txBody>
          <a:bodyPr/>
          <a:lstStyle>
            <a:lvl1pPr algn="ctr">
              <a:defRPr lang="en-US" sz="11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EE4D1A55-63BC-4BA2-9538-7DDEADA10621}" type="datetimeFigureOut">
              <a:rPr lang="en-US" smtClean="0"/>
              <a:t>9/22/2016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04679" y="5211060"/>
            <a:ext cx="4430268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3378" y="5211060"/>
            <a:ext cx="1584198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198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488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01ABB-8821-4BF5-97A9-E1A66ACAEAA9}" type="datetimeFigureOut">
              <a:rPr lang="en-US" smtClean="0"/>
              <a:pPr/>
              <a:t>9/22/2016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768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755898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756581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37B1C-D4A1-4A4F-A470-80868146AFC5}" type="datetimeFigureOut">
              <a:rPr lang="en-US" smtClean="0"/>
              <a:pPr/>
              <a:t>9/22/2016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072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1D1B9-F39E-471E-80A9-595CAA5664AD}" type="datetimeFigureOut">
              <a:rPr lang="en-US" smtClean="0"/>
              <a:pPr/>
              <a:t>9/22/2016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117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CEABC-E2B9-4606-A74F-CB06AF596887}" type="datetimeFigureOut">
              <a:rPr lang="en-US" smtClean="0"/>
              <a:pPr/>
              <a:t>9/22/2016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538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07336" y="292608"/>
            <a:ext cx="6163056" cy="6272784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84147" y="173736"/>
            <a:ext cx="6398514" cy="6510528"/>
          </a:xfrm>
          <a:prstGeom prst="rect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7392"/>
            <a:ext cx="1823085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976" y="907143"/>
            <a:ext cx="5428856" cy="504371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3085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50A0-01A3-4F4E-AA52-F716A9BFD4EB}" type="datetimeFigureOut">
              <a:rPr lang="en-US" smtClean="0"/>
              <a:pPr/>
              <a:t>9/22/2016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505454" y="6265818"/>
            <a:ext cx="3950208" cy="274320"/>
          </a:xfr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795258" y="6310086"/>
            <a:ext cx="1097280" cy="27432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884162" y="292608"/>
            <a:ext cx="1956816" cy="6272784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97623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tx1"/>
          </a:solidFill>
          <a:ln w="6350"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6884162" y="292608"/>
            <a:ext cx="1956816" cy="6272784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3504"/>
            <a:ext cx="1824228" cy="1645920"/>
          </a:xfrm>
        </p:spPr>
        <p:txBody>
          <a:bodyPr anchor="b">
            <a:noAutofit/>
          </a:bodyPr>
          <a:lstStyle>
            <a:lvl1pPr algn="l">
              <a:defRPr sz="24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449" y="173736"/>
            <a:ext cx="6398514" cy="6510528"/>
          </a:xfrm>
          <a:solidFill>
            <a:schemeClr val="bg1">
              <a:lumMod val="50000"/>
              <a:lumOff val="5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4228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5811CCA-BB49-46C7-A0E2-F42339750F9A}" type="datetimeFigureOut">
              <a:rPr lang="en-US" smtClean="0"/>
              <a:t>9/22/2016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9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97546" y="6309360"/>
            <a:ext cx="1097280" cy="27432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714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75A7A-4A9A-410F-B848-AB998ACC9419}" type="datetimeFigureOut">
              <a:rPr lang="en-US" smtClean="0"/>
              <a:pPr/>
              <a:t>9/22/2016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590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762000"/>
            <a:ext cx="17716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762000"/>
            <a:ext cx="605790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F3E88-2D66-4D17-B0FA-EA13CB20B2FF}" type="datetimeFigureOut">
              <a:rPr lang="en-US" smtClean="0"/>
              <a:pPr/>
              <a:t>9/22/2016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699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6022" y="173736"/>
            <a:ext cx="8791956" cy="6510528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9" name="Rectangle 8"/>
          <p:cNvSpPr/>
          <p:nvPr/>
        </p:nvSpPr>
        <p:spPr>
          <a:xfrm>
            <a:off x="292608" y="292608"/>
            <a:ext cx="8558784" cy="6272784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642594"/>
            <a:ext cx="768096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768096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7338" y="6265818"/>
            <a:ext cx="20574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17205CAA-4E5A-4223-BD55-C5D2841AC9EF}" type="datetimeFigureOut">
              <a:rPr lang="en-US" smtClean="0"/>
              <a:t>9/22/2016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6896" y="6265818"/>
            <a:ext cx="3950208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43555" y="6265818"/>
            <a:ext cx="10972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7690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kern="1200" cap="none" spc="0" baseline="0" dirty="0">
          <a:solidFill>
            <a:schemeClr val="tx1"/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ntariobiodiversitysummit.ca/html/state_ont_report.html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8780" y="728984"/>
            <a:ext cx="4259365" cy="1622474"/>
          </a:xfrm>
        </p:spPr>
        <p:txBody>
          <a:bodyPr/>
          <a:lstStyle/>
          <a:p>
            <a:r>
              <a:rPr lang="en-CA" sz="7200" dirty="0" err="1"/>
              <a:t>SCB</a:t>
            </a:r>
            <a:r>
              <a:rPr lang="en-CA" sz="7200" dirty="0"/>
              <a:t> Meeting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8281" y="2351458"/>
            <a:ext cx="3525375" cy="502920"/>
          </a:xfrm>
        </p:spPr>
        <p:txBody>
          <a:bodyPr>
            <a:normAutofit/>
          </a:bodyPr>
          <a:lstStyle/>
          <a:p>
            <a:r>
              <a:rPr lang="en-CA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September 22, 2016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2699" y="4594579"/>
            <a:ext cx="48741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HAPPY FIRST DAY OF FALL!</a:t>
            </a:r>
          </a:p>
        </p:txBody>
      </p:sp>
    </p:spTree>
    <p:extLst>
      <p:ext uri="{BB962C8B-B14F-4D97-AF65-F5344CB8AC3E}">
        <p14:creationId xmlns:p14="http://schemas.microsoft.com/office/powerpoint/2010/main" val="2219378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Official membership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$5 fee</a:t>
            </a:r>
          </a:p>
          <a:p>
            <a:r>
              <a:rPr lang="en-CA" dirty="0"/>
              <a:t>Voting privilege, priority for field trip spots</a:t>
            </a:r>
          </a:p>
          <a:p>
            <a:endParaRPr lang="en-CA" dirty="0"/>
          </a:p>
          <a:p>
            <a:r>
              <a:rPr lang="en-CA" dirty="0"/>
              <a:t>We’ll be passing around a membership sign-up sheet</a:t>
            </a:r>
          </a:p>
          <a:p>
            <a:pPr lvl="1"/>
            <a:r>
              <a:rPr lang="en-CA" dirty="0"/>
              <a:t>Please list your name and email address</a:t>
            </a:r>
          </a:p>
          <a:p>
            <a:pPr lvl="1"/>
            <a:r>
              <a:rPr lang="en-CA" dirty="0"/>
              <a:t>See any Exec (Brigitte, Hillary or Kristen) after the meeting to pay</a:t>
            </a:r>
          </a:p>
        </p:txBody>
      </p:sp>
      <p:pic>
        <p:nvPicPr>
          <p:cNvPr id="4" name="Picture 3" descr="The EFA poll last week showed 94% of voters will have their vote ..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4581822"/>
            <a:ext cx="2587752" cy="1722120"/>
          </a:xfrm>
          <a:prstGeom prst="rect">
            <a:avLst/>
          </a:prstGeom>
        </p:spPr>
      </p:pic>
      <p:pic>
        <p:nvPicPr>
          <p:cNvPr id="5" name="Picture 4" descr="Girl Scout Birding Class | Credit: Bobby Jamison/USFWS | Flickr ..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9190" y="4581822"/>
            <a:ext cx="2296160" cy="1722120"/>
          </a:xfrm>
          <a:prstGeom prst="rect">
            <a:avLst/>
          </a:prstGeom>
        </p:spPr>
      </p:pic>
      <p:pic>
        <p:nvPicPr>
          <p:cNvPr id="6" name="Picture 5" descr="clipboard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267" y="4581822"/>
            <a:ext cx="1769005" cy="172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019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Co-chairs needed!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Still need </a:t>
            </a:r>
            <a:r>
              <a:rPr lang="en-CA" b="1" dirty="0"/>
              <a:t>two co-chairs </a:t>
            </a:r>
            <a:r>
              <a:rPr lang="en-CA" dirty="0"/>
              <a:t>for the Fundraising Committee</a:t>
            </a:r>
          </a:p>
          <a:p>
            <a:r>
              <a:rPr lang="en-CA" dirty="0"/>
              <a:t>Will be elected by subcommittee after the meeting (</a:t>
            </a:r>
            <a:r>
              <a:rPr lang="en-CA" dirty="0" err="1"/>
              <a:t>ie</a:t>
            </a:r>
            <a:r>
              <a:rPr lang="en-CA" dirty="0"/>
              <a:t> you have some time to think about it!)</a:t>
            </a:r>
          </a:p>
          <a:p>
            <a:r>
              <a:rPr lang="en-CA" dirty="0"/>
              <a:t>Not sure? Talk to the Exec! We love questions.</a:t>
            </a:r>
          </a:p>
        </p:txBody>
      </p:sp>
      <p:pic>
        <p:nvPicPr>
          <p:cNvPr id="5" name="Picture 4" descr="75+ Free Stock Images 3D Human Character Best Collection &amp; High ..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039" y="4069080"/>
            <a:ext cx="3401122" cy="1917383"/>
          </a:xfrm>
          <a:prstGeom prst="rect">
            <a:avLst/>
          </a:prstGeom>
        </p:spPr>
      </p:pic>
      <p:pic>
        <p:nvPicPr>
          <p:cNvPr id="6" name="Picture 5" descr="Provides opportunities for students to explore, discover, create ..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9846" y="4069079"/>
            <a:ext cx="2829435" cy="191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071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CA" dirty="0"/>
              <a:t>“Creature” feature: </a:t>
            </a:r>
            <a:br>
              <a:rPr lang="en-CA" dirty="0"/>
            </a:br>
            <a:r>
              <a:rPr lang="en-CA" b="1" dirty="0"/>
              <a:t>Butternut Tree (</a:t>
            </a:r>
            <a:r>
              <a:rPr lang="en-CA" b="1" i="1" dirty="0" err="1"/>
              <a:t>Juglans</a:t>
            </a:r>
            <a:r>
              <a:rPr lang="en-CA" b="1" i="1" dirty="0"/>
              <a:t> </a:t>
            </a:r>
            <a:r>
              <a:rPr lang="en-CA" b="1" i="1" dirty="0" err="1"/>
              <a:t>cinerea</a:t>
            </a:r>
            <a:r>
              <a:rPr lang="en-CA" b="1" i="1" dirty="0"/>
              <a:t>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CA" dirty="0"/>
          </a:p>
          <a:p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754582" y="2103119"/>
            <a:ext cx="4657898" cy="4218017"/>
          </a:xfrm>
        </p:spPr>
        <p:txBody>
          <a:bodyPr>
            <a:normAutofit/>
          </a:bodyPr>
          <a:lstStyle/>
          <a:p>
            <a:r>
              <a:rPr lang="en-CA" dirty="0"/>
              <a:t>Member of the walnut family</a:t>
            </a:r>
          </a:p>
          <a:p>
            <a:r>
              <a:rPr lang="en-CA" dirty="0"/>
              <a:t>Flowers April to June</a:t>
            </a:r>
          </a:p>
          <a:p>
            <a:r>
              <a:rPr lang="en-CA" dirty="0"/>
              <a:t>Nut is lemon-like</a:t>
            </a:r>
          </a:p>
          <a:p>
            <a:pPr lvl="1"/>
            <a:r>
              <a:rPr lang="en-CA" dirty="0"/>
              <a:t>Starts producing nuts at ~20yo</a:t>
            </a:r>
          </a:p>
          <a:p>
            <a:r>
              <a:rPr lang="en-CA" dirty="0"/>
              <a:t>Shade and competition intolerant</a:t>
            </a:r>
          </a:p>
          <a:p>
            <a:r>
              <a:rPr lang="en-CA" dirty="0"/>
              <a:t>Lives up to 75yo</a:t>
            </a:r>
          </a:p>
          <a:p>
            <a:r>
              <a:rPr lang="en-CA" dirty="0"/>
              <a:t>Historical uses:</a:t>
            </a:r>
          </a:p>
          <a:p>
            <a:pPr lvl="1"/>
            <a:r>
              <a:rPr lang="en-CA" dirty="0"/>
              <a:t>Boiled bark = Yellow Dye</a:t>
            </a:r>
          </a:p>
          <a:p>
            <a:pPr lvl="1"/>
            <a:r>
              <a:rPr lang="en-CA" dirty="0"/>
              <a:t>Medicinal </a:t>
            </a:r>
            <a:r>
              <a:rPr lang="en-CA" dirty="0">
                <a:sym typeface="Wingdings" panose="05000000000000000000" pitchFamily="2" charset="2"/>
              </a:rPr>
              <a:t> bark was boiled during the American Revolution in an attempt to prevent dysentery and smallpox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Lumber, woodcarving, furniture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64" y="2103120"/>
            <a:ext cx="2635135" cy="39382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7820" y="4416137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357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CA" dirty="0"/>
              <a:t>“Creature” feature: </a:t>
            </a:r>
            <a:br>
              <a:rPr lang="en-CA" dirty="0"/>
            </a:br>
            <a:r>
              <a:rPr lang="en-CA" b="1" dirty="0"/>
              <a:t>Butternut Tree (</a:t>
            </a:r>
            <a:r>
              <a:rPr lang="en-CA" b="1" i="1" dirty="0" err="1"/>
              <a:t>Juglans</a:t>
            </a:r>
            <a:r>
              <a:rPr lang="en-CA" b="1" i="1" dirty="0"/>
              <a:t> </a:t>
            </a:r>
            <a:r>
              <a:rPr lang="en-CA" b="1" i="1" dirty="0" err="1"/>
              <a:t>cinerea</a:t>
            </a:r>
            <a:r>
              <a:rPr lang="en-CA" b="1" i="1" dirty="0"/>
              <a:t>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CA" dirty="0"/>
          </a:p>
          <a:p>
            <a:endParaRPr lang="en-CA" dirty="0"/>
          </a:p>
        </p:txBody>
      </p:sp>
      <p:pic>
        <p:nvPicPr>
          <p:cNvPr id="1028" name="Picture 4" descr="Juglans cinerea range map 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22" y="2310855"/>
            <a:ext cx="3592396" cy="3592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323916" y="2103119"/>
            <a:ext cx="4088564" cy="4463935"/>
          </a:xfrm>
        </p:spPr>
        <p:txBody>
          <a:bodyPr>
            <a:normAutofit/>
          </a:bodyPr>
          <a:lstStyle/>
          <a:p>
            <a:r>
              <a:rPr lang="en-CA" dirty="0"/>
              <a:t>“Endangered” since 2005</a:t>
            </a:r>
          </a:p>
          <a:p>
            <a:r>
              <a:rPr lang="en-CA" dirty="0"/>
              <a:t>Cultivated for its</a:t>
            </a:r>
          </a:p>
          <a:p>
            <a:r>
              <a:rPr lang="en-CA" dirty="0"/>
              <a:t>Threatened by:</a:t>
            </a:r>
          </a:p>
          <a:p>
            <a:pPr lvl="1"/>
            <a:r>
              <a:rPr lang="en-CA" dirty="0"/>
              <a:t>Butternut Canker</a:t>
            </a:r>
          </a:p>
          <a:p>
            <a:pPr lvl="2"/>
            <a:r>
              <a:rPr lang="en-CA" dirty="0"/>
              <a:t>Caused by </a:t>
            </a:r>
            <a:r>
              <a:rPr lang="en-CA" i="1" dirty="0" err="1"/>
              <a:t>Sirococcus</a:t>
            </a:r>
            <a:r>
              <a:rPr lang="en-CA" i="1" dirty="0"/>
              <a:t> </a:t>
            </a:r>
            <a:r>
              <a:rPr lang="en-CA" i="1" dirty="0" err="1"/>
              <a:t>clavigignenti-juglandacearum</a:t>
            </a:r>
            <a:endParaRPr lang="en-CA" dirty="0"/>
          </a:p>
          <a:p>
            <a:pPr lvl="2"/>
            <a:r>
              <a:rPr lang="en-CA" dirty="0"/>
              <a:t>Fungus spread by many vectors</a:t>
            </a:r>
          </a:p>
          <a:p>
            <a:pPr lvl="2"/>
            <a:r>
              <a:rPr lang="en-CA" dirty="0"/>
              <a:t>Diseased trees die within several years</a:t>
            </a:r>
          </a:p>
          <a:p>
            <a:pPr lvl="1"/>
            <a:r>
              <a:rPr lang="en-CA" dirty="0"/>
              <a:t>Hybridization with non-native walnuts*</a:t>
            </a:r>
          </a:p>
          <a:p>
            <a:pPr marL="274320" lvl="1" indent="0">
              <a:buNone/>
            </a:pPr>
            <a:endParaRPr lang="en-CA" dirty="0"/>
          </a:p>
          <a:p>
            <a:pPr marL="274320" lvl="1" indent="0">
              <a:buNone/>
            </a:pPr>
            <a:r>
              <a:rPr lang="en-CA" sz="1100" dirty="0"/>
              <a:t>*Some hybrids are being intentionally produced because they are typically resistant to Butternut Canker – ex. Cross with the Japanese Walnut (aka the </a:t>
            </a:r>
            <a:r>
              <a:rPr lang="en-CA" sz="1100" dirty="0" err="1"/>
              <a:t>baurtnut</a:t>
            </a:r>
            <a:r>
              <a:rPr lang="en-CA" sz="1100" dirty="0"/>
              <a:t>)</a:t>
            </a:r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42416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172717" y="2094308"/>
            <a:ext cx="6803136" cy="2961785"/>
          </a:xfrm>
        </p:spPr>
        <p:txBody>
          <a:bodyPr/>
          <a:lstStyle/>
          <a:p>
            <a:r>
              <a:rPr lang="en-CA" sz="4400" i="1" dirty="0"/>
              <a:t>What conservation initiative are you passionate about?</a:t>
            </a:r>
          </a:p>
        </p:txBody>
      </p:sp>
    </p:spTree>
    <p:extLst>
      <p:ext uri="{BB962C8B-B14F-4D97-AF65-F5344CB8AC3E}">
        <p14:creationId xmlns:p14="http://schemas.microsoft.com/office/powerpoint/2010/main" val="872401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pooky Bat Cookies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545" y="3397433"/>
            <a:ext cx="2992842" cy="16849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/>
              <a:t>Updates and Upcoming!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731520" y="1902465"/>
            <a:ext cx="7680960" cy="4400204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T-shirts on sale during weeks 4 &amp; 5</a:t>
            </a:r>
          </a:p>
          <a:p>
            <a:r>
              <a:rPr lang="en-CA" dirty="0"/>
              <a:t>Check this out: State of Ontario’s Biodiversity – 2010 Report: </a:t>
            </a:r>
            <a:r>
              <a:rPr lang="en-CA" dirty="0">
                <a:hlinkClick r:id="rId3"/>
              </a:rPr>
              <a:t>http://www.ontariobiodiversitysummit.ca/html/state_ont_report.html</a:t>
            </a:r>
            <a:r>
              <a:rPr lang="en-CA" dirty="0"/>
              <a:t> </a:t>
            </a:r>
          </a:p>
          <a:p>
            <a:endParaRPr lang="en-CA" b="1" dirty="0"/>
          </a:p>
          <a:p>
            <a:r>
              <a:rPr lang="en-CA" b="1" dirty="0"/>
              <a:t>S/I</a:t>
            </a:r>
          </a:p>
          <a:p>
            <a:pPr lvl="1"/>
            <a:r>
              <a:rPr lang="en-CA" dirty="0"/>
              <a:t>Shoreline Cleanup – this weekend or next!</a:t>
            </a:r>
          </a:p>
          <a:p>
            <a:pPr lvl="1"/>
            <a:r>
              <a:rPr lang="en-CA" dirty="0"/>
              <a:t>Garden clean-up – think of dates!</a:t>
            </a:r>
          </a:p>
          <a:p>
            <a:pPr lvl="1"/>
            <a:r>
              <a:rPr lang="en-CA" dirty="0"/>
              <a:t>Other updates?</a:t>
            </a:r>
          </a:p>
          <a:p>
            <a:r>
              <a:rPr lang="en-CA" b="1" dirty="0"/>
              <a:t>Education</a:t>
            </a:r>
            <a:endParaRPr lang="en-CA" dirty="0"/>
          </a:p>
          <a:p>
            <a:pPr lvl="1"/>
            <a:r>
              <a:rPr lang="en-CA" dirty="0"/>
              <a:t>Contacting teachers</a:t>
            </a:r>
          </a:p>
          <a:p>
            <a:pPr lvl="1"/>
            <a:r>
              <a:rPr lang="en-CA" dirty="0"/>
              <a:t>New Facebook group!</a:t>
            </a:r>
          </a:p>
          <a:p>
            <a:r>
              <a:rPr lang="en-CA" b="1" dirty="0"/>
              <a:t>Fundraising</a:t>
            </a:r>
          </a:p>
          <a:p>
            <a:pPr lvl="1"/>
            <a:r>
              <a:rPr lang="en-CA" dirty="0"/>
              <a:t>Voting time!</a:t>
            </a:r>
          </a:p>
          <a:p>
            <a:pPr lvl="1"/>
            <a:r>
              <a:rPr lang="en-CA" b="1" dirty="0"/>
              <a:t>OCTOBER 12 – </a:t>
            </a:r>
            <a:r>
              <a:rPr lang="en-CA" dirty="0"/>
              <a:t>Bat-Themed Bake Sale</a:t>
            </a:r>
          </a:p>
        </p:txBody>
      </p:sp>
      <p:pic>
        <p:nvPicPr>
          <p:cNvPr id="6" name="Picture 5" descr="Foodista | Mini Bat Cupcakes Are A Flying Swee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3019" y="4881680"/>
            <a:ext cx="2379947" cy="1568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4613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6728D11B-929E-4324-91B0-4A4DA4CAC3D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134</TotalTime>
  <Words>295</Words>
  <Application>Microsoft Office PowerPoint</Application>
  <PresentationFormat>On-screen Show (4:3)</PresentationFormat>
  <Paragraphs>51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</vt:lpstr>
      <vt:lpstr>Savon</vt:lpstr>
      <vt:lpstr>SCB Meeting</vt:lpstr>
      <vt:lpstr>Official membership</vt:lpstr>
      <vt:lpstr>Co-chairs needed!</vt:lpstr>
      <vt:lpstr>“Creature” feature:  Butternut Tree (Juglans cinerea)</vt:lpstr>
      <vt:lpstr>“Creature” feature:  Butternut Tree (Juglans cinerea)</vt:lpstr>
      <vt:lpstr>What conservation initiative are you passionate about?</vt:lpstr>
      <vt:lpstr>Updates and Upcoming!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SCB Meeting</dc:title>
  <dc:creator>Brigitte Simmatis</dc:creator>
  <cp:lastModifiedBy>Brigitte Simmatis</cp:lastModifiedBy>
  <cp:revision>16</cp:revision>
  <dcterms:created xsi:type="dcterms:W3CDTF">2016-09-20T01:42:54Z</dcterms:created>
  <dcterms:modified xsi:type="dcterms:W3CDTF">2016-09-22T18:55:10Z</dcterms:modified>
</cp:coreProperties>
</file>